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4"/>
  </p:notesMasterIdLst>
  <p:handoutMasterIdLst>
    <p:handoutMasterId r:id="rId25"/>
  </p:handoutMasterIdLst>
  <p:sldIdLst>
    <p:sldId id="256" r:id="rId5"/>
    <p:sldId id="284" r:id="rId6"/>
    <p:sldId id="319" r:id="rId7"/>
    <p:sldId id="285" r:id="rId8"/>
    <p:sldId id="286" r:id="rId9"/>
    <p:sldId id="287" r:id="rId10"/>
    <p:sldId id="288" r:id="rId11"/>
    <p:sldId id="312" r:id="rId12"/>
    <p:sldId id="313" r:id="rId13"/>
    <p:sldId id="314" r:id="rId14"/>
    <p:sldId id="290" r:id="rId15"/>
    <p:sldId id="315" r:id="rId16"/>
    <p:sldId id="577" r:id="rId17"/>
    <p:sldId id="586" r:id="rId18"/>
    <p:sldId id="585" r:id="rId19"/>
    <p:sldId id="316" r:id="rId20"/>
    <p:sldId id="317" r:id="rId21"/>
    <p:sldId id="318" r:id="rId22"/>
    <p:sldId id="283" r:id="rId2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0F3"/>
    <a:srgbClr val="FF00FF"/>
    <a:srgbClr val="FF0000"/>
    <a:srgbClr val="61A60E"/>
    <a:srgbClr val="88B5C6"/>
    <a:srgbClr val="67A2B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370" autoAdjust="0"/>
  </p:normalViewPr>
  <p:slideViewPr>
    <p:cSldViewPr snapToGrid="0" snapToObjects="1">
      <p:cViewPr varScale="1">
        <p:scale>
          <a:sx n="101" d="100"/>
          <a:sy n="101" d="100"/>
        </p:scale>
        <p:origin x="1914" y="108"/>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A5454170-9E8F-2B48-BD7A-2276E75E0DE2}" type="datetimeFigureOut">
              <a:rPr lang="en-US" smtClean="0"/>
              <a:t>9/5/2018</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73E0680E-5D13-7D4E-9B36-78930D05C6BA}" type="slidenum">
              <a:rPr lang="en-US" smtClean="0"/>
              <a:t>‹#›</a:t>
            </a:fld>
            <a:endParaRPr lang="en-US" dirty="0"/>
          </a:p>
        </p:txBody>
      </p:sp>
    </p:spTree>
    <p:extLst>
      <p:ext uri="{BB962C8B-B14F-4D97-AF65-F5344CB8AC3E}">
        <p14:creationId xmlns:p14="http://schemas.microsoft.com/office/powerpoint/2010/main" val="42278345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6DD285E3-15E3-EE4C-9208-5C8B40A94859}" type="datetimeFigureOut">
              <a:rPr lang="en-US" smtClean="0"/>
              <a:t>9/5/2018</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DCEFA3AB-C505-2249-9268-634B5AAFE17B}" type="slidenum">
              <a:rPr lang="en-US" smtClean="0"/>
              <a:t>‹#›</a:t>
            </a:fld>
            <a:endParaRPr lang="en-US" dirty="0"/>
          </a:p>
        </p:txBody>
      </p:sp>
    </p:spTree>
    <p:extLst>
      <p:ext uri="{BB962C8B-B14F-4D97-AF65-F5344CB8AC3E}">
        <p14:creationId xmlns:p14="http://schemas.microsoft.com/office/powerpoint/2010/main" val="19484946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COMPLETE</a:t>
            </a:r>
            <a:r>
              <a:rPr lang="en-US" baseline="0" dirty="0"/>
              <a:t> SLIDE</a:t>
            </a:r>
            <a:r>
              <a:rPr lang="en-US" dirty="0"/>
              <a:t>:</a:t>
            </a:r>
            <a:r>
              <a:rPr lang="en-US" baseline="0" dirty="0"/>
              <a:t> School Name, Date, Presenter Name, Role</a:t>
            </a:r>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a:t>
            </a:fld>
            <a:endParaRPr lang="en-US" dirty="0"/>
          </a:p>
        </p:txBody>
      </p:sp>
    </p:spTree>
    <p:extLst>
      <p:ext uri="{BB962C8B-B14F-4D97-AF65-F5344CB8AC3E}">
        <p14:creationId xmlns:p14="http://schemas.microsoft.com/office/powerpoint/2010/main" val="1093949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EFA3AB-C505-2249-9268-634B5AAFE17B}" type="slidenum">
              <a:rPr lang="en-US" smtClean="0"/>
              <a:t>13</a:t>
            </a:fld>
            <a:endParaRPr lang="en-US" dirty="0"/>
          </a:p>
        </p:txBody>
      </p:sp>
    </p:spTree>
    <p:extLst>
      <p:ext uri="{BB962C8B-B14F-4D97-AF65-F5344CB8AC3E}">
        <p14:creationId xmlns:p14="http://schemas.microsoft.com/office/powerpoint/2010/main" val="15709083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EFA3AB-C505-2249-9268-634B5AAFE17B}" type="slidenum">
              <a:rPr lang="en-US" smtClean="0"/>
              <a:t>14</a:t>
            </a:fld>
            <a:endParaRPr lang="en-US" dirty="0"/>
          </a:p>
        </p:txBody>
      </p:sp>
    </p:spTree>
    <p:extLst>
      <p:ext uri="{BB962C8B-B14F-4D97-AF65-F5344CB8AC3E}">
        <p14:creationId xmlns:p14="http://schemas.microsoft.com/office/powerpoint/2010/main" val="1272257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EFA3AB-C505-2249-9268-634B5AAFE17B}" type="slidenum">
              <a:rPr lang="en-US" smtClean="0"/>
              <a:t>15</a:t>
            </a:fld>
            <a:endParaRPr lang="en-US" dirty="0"/>
          </a:p>
        </p:txBody>
      </p:sp>
    </p:spTree>
    <p:extLst>
      <p:ext uri="{BB962C8B-B14F-4D97-AF65-F5344CB8AC3E}">
        <p14:creationId xmlns:p14="http://schemas.microsoft.com/office/powerpoint/2010/main" val="2525666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school name to this slide.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16</a:t>
            </a:fld>
            <a:endParaRPr lang="en-US" dirty="0"/>
          </a:p>
        </p:txBody>
      </p:sp>
    </p:spTree>
    <p:extLst>
      <p:ext uri="{BB962C8B-B14F-4D97-AF65-F5344CB8AC3E}">
        <p14:creationId xmlns:p14="http://schemas.microsoft.com/office/powerpoint/2010/main" val="1058931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17</a:t>
            </a:fld>
            <a:endParaRPr lang="en-US" dirty="0"/>
          </a:p>
        </p:txBody>
      </p:sp>
    </p:spTree>
    <p:extLst>
      <p:ext uri="{BB962C8B-B14F-4D97-AF65-F5344CB8AC3E}">
        <p14:creationId xmlns:p14="http://schemas.microsoft.com/office/powerpoint/2010/main" val="2181238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personal contact information on this page.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18</a:t>
            </a:fld>
            <a:endParaRPr lang="en-US" dirty="0"/>
          </a:p>
        </p:txBody>
      </p:sp>
    </p:spTree>
    <p:extLst>
      <p:ext uri="{BB962C8B-B14F-4D97-AF65-F5344CB8AC3E}">
        <p14:creationId xmlns:p14="http://schemas.microsoft.com/office/powerpoint/2010/main" val="4110646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Let the parents know if your campus is school-wide or targeted assistance.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4</a:t>
            </a:fld>
            <a:endParaRPr lang="en-US" dirty="0"/>
          </a:p>
        </p:txBody>
      </p:sp>
    </p:spTree>
    <p:extLst>
      <p:ext uri="{BB962C8B-B14F-4D97-AF65-F5344CB8AC3E}">
        <p14:creationId xmlns:p14="http://schemas.microsoft.com/office/powerpoint/2010/main" val="972941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Examples: purchasing text books that are required, paying for school furniture, playground equipment-these items are NOT supplemental and may not be purchased with Title I funds. </a:t>
            </a:r>
          </a:p>
          <a:p>
            <a:endParaRPr lang="en-US" b="1" dirty="0"/>
          </a:p>
        </p:txBody>
      </p:sp>
      <p:sp>
        <p:nvSpPr>
          <p:cNvPr id="4" name="Slide Number Placeholder 3"/>
          <p:cNvSpPr>
            <a:spLocks noGrp="1"/>
          </p:cNvSpPr>
          <p:nvPr>
            <p:ph type="sldNum" sz="quarter" idx="10"/>
          </p:nvPr>
        </p:nvSpPr>
        <p:spPr/>
        <p:txBody>
          <a:bodyPr/>
          <a:lstStyle/>
          <a:p>
            <a:fld id="{DCEFA3AB-C505-2249-9268-634B5AAFE17B}" type="slidenum">
              <a:rPr lang="en-US" smtClean="0"/>
              <a:t>6</a:t>
            </a:fld>
            <a:endParaRPr lang="en-US" dirty="0"/>
          </a:p>
        </p:txBody>
      </p:sp>
    </p:spTree>
    <p:extLst>
      <p:ext uri="{BB962C8B-B14F-4D97-AF65-F5344CB8AC3E}">
        <p14:creationId xmlns:p14="http://schemas.microsoft.com/office/powerpoint/2010/main" val="1319115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On this slide you must insert the name of your school and how you spend your Title I dollars.  This can be very generic.  Ex: we spend our Title I dollars on a classroom reduction teacher in third grade, we pay for a counselor, we pay for extra duty pay for tutorials so our students can master the states objectives.</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7</a:t>
            </a:fld>
            <a:endParaRPr lang="en-US" dirty="0"/>
          </a:p>
        </p:txBody>
      </p:sp>
    </p:spTree>
    <p:extLst>
      <p:ext uri="{BB962C8B-B14F-4D97-AF65-F5344CB8AC3E}">
        <p14:creationId xmlns:p14="http://schemas.microsoft.com/office/powerpoint/2010/main" val="357022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At this point you want to encourage parental participation in their child's education. Ex: carefully reviewing the weekly folders, checking grade speed weekly, making appointments to talk to teacher, attending PAC meetings (you may want to explain that PAC is different than PTO), reading to their child every day, etc.</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8</a:t>
            </a:fld>
            <a:endParaRPr lang="en-US" dirty="0"/>
          </a:p>
        </p:txBody>
      </p:sp>
    </p:spTree>
    <p:extLst>
      <p:ext uri="{BB962C8B-B14F-4D97-AF65-F5344CB8AC3E}">
        <p14:creationId xmlns:p14="http://schemas.microsoft.com/office/powerpoint/2010/main" val="834363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Explain to parents that the school-parent compact outlines how parents, the entire school staff, and students will share the responsibility for improved student academic achievement.  This document should stress the importance of communication between teachers and parents on an ongoing basis. It will outline the school’s role to providing high-quality curriculum and instruction in a positive environment. Make sure to add that the Parent has a very important role in supporting their child’s learning.  Your school compact may also include the student’s role in their own learning. Let parents know when the compact will be (or was) sent home.  You may want to have some extras on hand incase your compact has already been sent home and parents may not have received it.  You can also direct them to your website where you have it posted on line.</a:t>
            </a:r>
          </a:p>
          <a:p>
            <a:pPr eaLnBrk="1" hangingPunct="1">
              <a:spcBef>
                <a:spcPct val="0"/>
              </a:spcBef>
            </a:pPr>
            <a:r>
              <a:rPr lang="en-US" dirty="0"/>
              <a:t>Discuss the Parent Involvement Policy.  Let parents know that you would like to ask for volunteers to review both the policy and compact from last year and see if any changes need to be made.</a:t>
            </a:r>
          </a:p>
          <a:p>
            <a:pPr eaLnBrk="1" hangingPunct="1">
              <a:spcBef>
                <a:spcPct val="0"/>
              </a:spcBef>
            </a:pPr>
            <a:r>
              <a:rPr lang="en-US" dirty="0"/>
              <a:t>Let parents know how the Parent Notification will be sent home.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9</a:t>
            </a:fld>
            <a:endParaRPr lang="en-US" dirty="0"/>
          </a:p>
        </p:txBody>
      </p:sp>
    </p:spTree>
    <p:extLst>
      <p:ext uri="{BB962C8B-B14F-4D97-AF65-F5344CB8AC3E}">
        <p14:creationId xmlns:p14="http://schemas.microsoft.com/office/powerpoint/2010/main" val="203574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It would be a good idea to have a calendar of dates and times that your Title I Parent meetings will be conducted so you can hand it out to parents at this meeting. Let parents know that in April/May 2018 they will have the opportunity to give their input in the Title I, Parent</a:t>
            </a:r>
            <a:r>
              <a:rPr lang="en-US" baseline="0" dirty="0"/>
              <a:t> Involvement Parent S</a:t>
            </a:r>
            <a:r>
              <a:rPr lang="en-US" dirty="0"/>
              <a:t>urvey. Let parents know that while this survey is completed on line, they are welcome to come on campus and a computer will be made available to them so they may complete the survey.</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10</a:t>
            </a:fld>
            <a:endParaRPr lang="en-US" dirty="0"/>
          </a:p>
        </p:txBody>
      </p:sp>
    </p:spTree>
    <p:extLst>
      <p:ext uri="{BB962C8B-B14F-4D97-AF65-F5344CB8AC3E}">
        <p14:creationId xmlns:p14="http://schemas.microsoft.com/office/powerpoint/2010/main" val="3106732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school name to this slide and list ways that the parents can become involved in your school this year.</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11</a:t>
            </a:fld>
            <a:endParaRPr lang="en-US" dirty="0"/>
          </a:p>
        </p:txBody>
      </p:sp>
    </p:spTree>
    <p:extLst>
      <p:ext uri="{BB962C8B-B14F-4D97-AF65-F5344CB8AC3E}">
        <p14:creationId xmlns:p14="http://schemas.microsoft.com/office/powerpoint/2010/main" val="642055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school information to this slide.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12</a:t>
            </a:fld>
            <a:endParaRPr lang="en-US" dirty="0"/>
          </a:p>
        </p:txBody>
      </p:sp>
    </p:spTree>
    <p:extLst>
      <p:ext uri="{BB962C8B-B14F-4D97-AF65-F5344CB8AC3E}">
        <p14:creationId xmlns:p14="http://schemas.microsoft.com/office/powerpoint/2010/main" val="1516742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7" name="Picture 16" descr="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6856"/>
          </a:xfrm>
          <a:prstGeom prst="rect">
            <a:avLst/>
          </a:prstGeom>
        </p:spPr>
      </p:pic>
      <p:sp>
        <p:nvSpPr>
          <p:cNvPr id="2" name="Title 1"/>
          <p:cNvSpPr>
            <a:spLocks noGrp="1"/>
          </p:cNvSpPr>
          <p:nvPr>
            <p:ph type="ctrTitle"/>
          </p:nvPr>
        </p:nvSpPr>
        <p:spPr>
          <a:xfrm>
            <a:off x="457200" y="883002"/>
            <a:ext cx="7772400" cy="1714725"/>
          </a:xfrm>
        </p:spPr>
        <p:txBody>
          <a:bodyPr lIns="0" tIns="0" rIns="0" bIns="0" anchor="b" anchorCtr="0">
            <a:noAutofit/>
          </a:bodyPr>
          <a:lstStyle>
            <a:lvl1pPr algn="l">
              <a:lnSpc>
                <a:spcPts val="7200"/>
              </a:lnSpc>
              <a:defRPr sz="7200" b="1" i="0" kern="0" spc="20" baseline="0">
                <a:solidFill>
                  <a:srgbClr val="FFFFFF"/>
                </a:solidFill>
                <a:latin typeface="Rockwell"/>
                <a:cs typeface="Rockwell"/>
              </a:defRPr>
            </a:lvl1pPr>
          </a:lstStyle>
          <a:p>
            <a:r>
              <a:rPr lang="en-US"/>
              <a:t>Click to edit Master title style</a:t>
            </a:r>
            <a:endParaRPr lang="en-US" dirty="0"/>
          </a:p>
        </p:txBody>
      </p:sp>
      <p:sp>
        <p:nvSpPr>
          <p:cNvPr id="3" name="Subtitle 2"/>
          <p:cNvSpPr>
            <a:spLocks noGrp="1"/>
          </p:cNvSpPr>
          <p:nvPr>
            <p:ph type="subTitle" idx="1"/>
          </p:nvPr>
        </p:nvSpPr>
        <p:spPr>
          <a:xfrm>
            <a:off x="457200" y="2818597"/>
            <a:ext cx="7677431" cy="1752600"/>
          </a:xfrm>
        </p:spPr>
        <p:txBody>
          <a:bodyPr lIns="0" tIns="0" rIns="0" bIns="0" anchor="t" anchorCtr="0">
            <a:normAutofit/>
          </a:bodyPr>
          <a:lstStyle>
            <a:lvl1pPr marL="0" indent="0" algn="l">
              <a:spcBef>
                <a:spcPts val="0"/>
              </a:spcBef>
              <a:buNone/>
              <a:defRPr sz="2800" b="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4D6909EE-8428-ED45-A84E-918F1C872BF6}" type="datetime1">
              <a:rPr lang="en-US" smtClean="0"/>
              <a:t>9/5/2018</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253124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D5B24E-F8C6-E948-995E-7B638AE26B4A}" type="datetime1">
              <a:rPr lang="en-US" smtClean="0"/>
              <a:t>9/5/2018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8" name="Straight Connector 7"/>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235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6826D-2BDC-0A4B-A6EF-0D3953E01A94}" type="datetime1">
              <a:rPr lang="en-US" smtClean="0"/>
              <a:t>9/5/2018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6629400" y="274638"/>
            <a:ext cx="0" cy="5851525"/>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042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08BF24-1FCF-C340-8CFB-DB3C3349ACCC}" type="datetime1">
              <a:rPr lang="en-US" smtClean="0"/>
              <a:t>9/5/2018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6855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C4185A-E6FE-D249-9FD8-BF84FBA422D9}" type="datetime1">
              <a:rPr lang="en-US" smtClean="0"/>
              <a:t>9/5/2018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98202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95416F-5F90-1146-8268-C05824483EC8}" type="datetime1">
              <a:rPr lang="en-US" smtClean="0"/>
              <a:t>9/5/2018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cxnSp>
        <p:nvCxnSpPr>
          <p:cNvPr id="9" name="Straight Connector 8"/>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35058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890895-1BE0-C341-AE02-508256686F36}" type="datetime1">
              <a:rPr lang="en-US" smtClean="0"/>
              <a:t>9/5/2018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983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30CF93-691A-3249-B89D-4943F64778C6}" type="datetime1">
              <a:rPr lang="en-US" smtClean="0"/>
              <a:t>9/5/2018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150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98BE8-524C-E64D-90EC-268C93D4DCFF}" type="datetime1">
              <a:rPr lang="en-US" smtClean="0"/>
              <a:t>9/5/2018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69730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18B5BF-743E-C14B-BDF6-81B515F68EDE}" type="datetime1">
              <a:rPr lang="en-US" smtClean="0"/>
              <a:t>9/5/2018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35785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1FA215-819D-5E41-BB55-78274DDDE598}" type="datetime1">
              <a:rPr lang="en-US" smtClean="0"/>
              <a:t>9/5/2018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291364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32315"/>
            <a:ext cx="9144000" cy="4572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9FF89F5D-5B0E-104B-8FD1-AB910823D8A9}" type="datetime1">
              <a:rPr lang="en-US" smtClean="0"/>
              <a:t>9/5/2018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308818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4400" kern="1200">
          <a:solidFill>
            <a:srgbClr val="67A2B9"/>
          </a:solidFill>
          <a:latin typeface="Rockwell"/>
          <a:ea typeface="+mj-ea"/>
          <a:cs typeface="Rockwell"/>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7A2B9"/>
        </a:solidFill>
        <a:effectLst/>
      </p:bgPr>
    </p:bg>
    <p:spTree>
      <p:nvGrpSpPr>
        <p:cNvPr id="1" name=""/>
        <p:cNvGrpSpPr/>
        <p:nvPr/>
      </p:nvGrpSpPr>
      <p:grpSpPr>
        <a:xfrm>
          <a:off x="0" y="0"/>
          <a:ext cx="0" cy="0"/>
          <a:chOff x="0" y="0"/>
          <a:chExt cx="0" cy="0"/>
        </a:xfrm>
      </p:grpSpPr>
      <p:sp>
        <p:nvSpPr>
          <p:cNvPr id="18" name="Title 17"/>
          <p:cNvSpPr>
            <a:spLocks noGrp="1"/>
          </p:cNvSpPr>
          <p:nvPr>
            <p:ph type="ctrTitle"/>
          </p:nvPr>
        </p:nvSpPr>
        <p:spPr/>
        <p:txBody>
          <a:bodyPr/>
          <a:lstStyle/>
          <a:p>
            <a:pPr>
              <a:lnSpc>
                <a:spcPts val="6800"/>
              </a:lnSpc>
            </a:pPr>
            <a:r>
              <a:rPr lang="en-US" sz="5400" kern="0" spc="110" dirty="0"/>
              <a:t>Every Student Succeeds Act (ESSA)</a:t>
            </a:r>
          </a:p>
        </p:txBody>
      </p:sp>
      <p:sp>
        <p:nvSpPr>
          <p:cNvPr id="19" name="Subtitle 18"/>
          <p:cNvSpPr>
            <a:spLocks noGrp="1"/>
          </p:cNvSpPr>
          <p:nvPr>
            <p:ph type="subTitle" idx="1"/>
          </p:nvPr>
        </p:nvSpPr>
        <p:spPr>
          <a:xfrm>
            <a:off x="457200" y="2630376"/>
            <a:ext cx="7677431" cy="1752600"/>
          </a:xfrm>
        </p:spPr>
        <p:txBody>
          <a:bodyPr/>
          <a:lstStyle/>
          <a:p>
            <a:r>
              <a:rPr lang="en-US" dirty="0"/>
              <a:t>Title I, Part A Program Parent Annual Meeting</a:t>
            </a:r>
          </a:p>
          <a:p>
            <a:r>
              <a:rPr lang="en-US" dirty="0"/>
              <a:t>(Insert School Name Here)</a:t>
            </a:r>
          </a:p>
        </p:txBody>
      </p:sp>
      <p:sp>
        <p:nvSpPr>
          <p:cNvPr id="21" name="Text Placeholder 20"/>
          <p:cNvSpPr txBox="1">
            <a:spLocks/>
          </p:cNvSpPr>
          <p:nvPr/>
        </p:nvSpPr>
        <p:spPr>
          <a:xfrm>
            <a:off x="457200" y="45354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i="1" dirty="0">
                <a:solidFill>
                  <a:srgbClr val="FFFFFF"/>
                </a:solidFill>
              </a:rPr>
              <a:t>Date</a:t>
            </a:r>
            <a:r>
              <a:rPr lang="en-US" sz="1800" i="1">
                <a:solidFill>
                  <a:srgbClr val="FFFFFF"/>
                </a:solidFill>
              </a:rPr>
              <a:t>: 00/00/2018</a:t>
            </a:r>
            <a:endParaRPr lang="en-US" sz="1800" i="1" dirty="0">
              <a:solidFill>
                <a:srgbClr val="FFFFFF"/>
              </a:solidFill>
            </a:endParaRPr>
          </a:p>
          <a:p>
            <a:r>
              <a:rPr lang="en-US" sz="1800" i="1" dirty="0">
                <a:solidFill>
                  <a:srgbClr val="FFFFFF"/>
                </a:solidFill>
              </a:rPr>
              <a:t>Presenter:</a:t>
            </a:r>
            <a:br>
              <a:rPr lang="en-US" sz="1800" i="1" dirty="0">
                <a:solidFill>
                  <a:srgbClr val="FFFFFF"/>
                </a:solidFill>
              </a:rPr>
            </a:br>
            <a:r>
              <a:rPr lang="en-US" sz="1800" i="1" dirty="0">
                <a:solidFill>
                  <a:srgbClr val="FFFFFF"/>
                </a:solidFill>
              </a:rPr>
              <a:t>First and last name</a:t>
            </a:r>
          </a:p>
          <a:p>
            <a:r>
              <a:rPr lang="en-US" sz="1800" i="1" dirty="0">
                <a:solidFill>
                  <a:srgbClr val="FFFFFF"/>
                </a:solidFill>
              </a:rPr>
              <a:t>Title</a:t>
            </a:r>
          </a:p>
        </p:txBody>
      </p:sp>
    </p:spTree>
    <p:extLst>
      <p:ext uri="{BB962C8B-B14F-4D97-AF65-F5344CB8AC3E}">
        <p14:creationId xmlns:p14="http://schemas.microsoft.com/office/powerpoint/2010/main" val="2104730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Parental Involvement Requirements</a:t>
            </a:r>
          </a:p>
        </p:txBody>
      </p:sp>
      <p:sp>
        <p:nvSpPr>
          <p:cNvPr id="4" name="Slide Number Placeholder 3"/>
          <p:cNvSpPr>
            <a:spLocks noGrp="1"/>
          </p:cNvSpPr>
          <p:nvPr>
            <p:ph type="sldNum" sz="quarter" idx="12"/>
          </p:nvPr>
        </p:nvSpPr>
        <p:spPr/>
        <p:txBody>
          <a:bodyPr/>
          <a:lstStyle/>
          <a:p>
            <a:fld id="{FD52C1F8-3BA5-F24E-8618-E52498D87186}" type="slidenum">
              <a:rPr lang="en-US" smtClean="0"/>
              <a:t>10</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n-US" b="1" dirty="0"/>
              <a:t>Title I Parent Meetings </a:t>
            </a:r>
            <a:r>
              <a:rPr lang="en-US" dirty="0"/>
              <a:t>– </a:t>
            </a:r>
            <a:r>
              <a:rPr lang="en-US" dirty="0">
                <a:solidFill>
                  <a:schemeClr val="tx1"/>
                </a:solidFill>
              </a:rPr>
              <a:t>These are regular face-to-face meetings to provide trainings to parents as well as collaborate with them about the progress of their child’s education. </a:t>
            </a:r>
          </a:p>
          <a:p>
            <a:r>
              <a:rPr lang="en-US" b="1" dirty="0"/>
              <a:t>Parent Involvement Surveys </a:t>
            </a:r>
            <a:r>
              <a:rPr lang="en-US" dirty="0"/>
              <a:t>– </a:t>
            </a:r>
            <a:r>
              <a:rPr lang="en-US" dirty="0">
                <a:solidFill>
                  <a:schemeClr val="tx1"/>
                </a:solidFill>
              </a:rPr>
              <a:t>The External Funding Department </a:t>
            </a:r>
            <a:r>
              <a:rPr lang="en-US" dirty="0"/>
              <a:t>will provide a parent survey at the end of the school year to evaluate the campus’ Title I, Part A Parent Involvement Program. </a:t>
            </a:r>
            <a:endParaRPr lang="en-US" b="1" dirty="0"/>
          </a:p>
        </p:txBody>
      </p:sp>
    </p:spTree>
    <p:extLst>
      <p:ext uri="{BB962C8B-B14F-4D97-AF65-F5344CB8AC3E}">
        <p14:creationId xmlns:p14="http://schemas.microsoft.com/office/powerpoint/2010/main" val="3411161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(Insert Your School Name Here)</a:t>
            </a:r>
          </a:p>
        </p:txBody>
      </p:sp>
      <p:sp>
        <p:nvSpPr>
          <p:cNvPr id="3" name="Content Placeholder 2"/>
          <p:cNvSpPr>
            <a:spLocks noGrp="1"/>
          </p:cNvSpPr>
          <p:nvPr>
            <p:ph idx="1"/>
          </p:nvPr>
        </p:nvSpPr>
        <p:spPr/>
        <p:txBody>
          <a:bodyPr/>
          <a:lstStyle/>
          <a:p>
            <a:r>
              <a:rPr lang="en-US" dirty="0"/>
              <a:t>At (Insert Your School Name Here) we want you to be involved. Here are some ways that you can be involved in your child's school:</a:t>
            </a:r>
          </a:p>
          <a:p>
            <a:pPr marL="457200" lvl="1" indent="0">
              <a:buNone/>
            </a:pPr>
            <a:r>
              <a:rPr lang="en-US" dirty="0"/>
              <a:t>1…</a:t>
            </a:r>
          </a:p>
          <a:p>
            <a:pPr marL="457200" lvl="1" indent="0">
              <a:buNone/>
            </a:pPr>
            <a:r>
              <a:rPr lang="en-US" dirty="0"/>
              <a:t>2…</a:t>
            </a:r>
          </a:p>
          <a:p>
            <a:pPr marL="457200" lvl="1" indent="0">
              <a:buNone/>
            </a:pPr>
            <a:r>
              <a:rPr lang="en-US" dirty="0"/>
              <a:t>3…</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11</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Other Requirements</a:t>
            </a:r>
          </a:p>
        </p:txBody>
      </p:sp>
      <p:sp>
        <p:nvSpPr>
          <p:cNvPr id="4" name="Slide Number Placeholder 3"/>
          <p:cNvSpPr>
            <a:spLocks noGrp="1"/>
          </p:cNvSpPr>
          <p:nvPr>
            <p:ph type="sldNum" sz="quarter" idx="12"/>
          </p:nvPr>
        </p:nvSpPr>
        <p:spPr/>
        <p:txBody>
          <a:bodyPr/>
          <a:lstStyle/>
          <a:p>
            <a:fld id="{FD52C1F8-3BA5-F24E-8618-E52498D87186}" type="slidenum">
              <a:rPr lang="en-US" smtClean="0"/>
              <a:t>12</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n-US" b="1" dirty="0"/>
              <a:t>The Federal Report Card</a:t>
            </a:r>
            <a:r>
              <a:rPr lang="en-US" dirty="0"/>
              <a:t> This report card informs parents of the performance of the campus.</a:t>
            </a:r>
          </a:p>
          <a:p>
            <a:pPr lvl="1"/>
            <a:r>
              <a:rPr lang="en-US" dirty="0"/>
              <a:t>At </a:t>
            </a:r>
            <a:r>
              <a:rPr lang="en-US" b="1" dirty="0"/>
              <a:t>(Insert Your School Name Here) </a:t>
            </a:r>
            <a:r>
              <a:rPr lang="en-US" dirty="0"/>
              <a:t>we send a letter home with an internet link to the report card for our school.</a:t>
            </a:r>
          </a:p>
          <a:p>
            <a:pPr lvl="1"/>
            <a:r>
              <a:rPr lang="en-US" dirty="0"/>
              <a:t>We also make a copy available ______________</a:t>
            </a:r>
            <a:endParaRPr lang="en-US" b="1" dirty="0"/>
          </a:p>
        </p:txBody>
      </p:sp>
    </p:spTree>
    <p:extLst>
      <p:ext uri="{BB962C8B-B14F-4D97-AF65-F5344CB8AC3E}">
        <p14:creationId xmlns:p14="http://schemas.microsoft.com/office/powerpoint/2010/main" val="829585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30A3B-90D5-4493-9D8E-1F201D7ED530}"/>
              </a:ext>
            </a:extLst>
          </p:cNvPr>
          <p:cNvSpPr>
            <a:spLocks noGrp="1"/>
          </p:cNvSpPr>
          <p:nvPr>
            <p:ph type="title"/>
          </p:nvPr>
        </p:nvSpPr>
        <p:spPr/>
        <p:txBody>
          <a:bodyPr>
            <a:normAutofit fontScale="90000"/>
          </a:bodyPr>
          <a:lstStyle/>
          <a:p>
            <a:r>
              <a:rPr lang="en-US" dirty="0"/>
              <a:t>Socioeconomic Information Form vs Free/Reduced Lunch Form</a:t>
            </a:r>
          </a:p>
        </p:txBody>
      </p:sp>
      <p:sp>
        <p:nvSpPr>
          <p:cNvPr id="3" name="Content Placeholder 2">
            <a:extLst>
              <a:ext uri="{FF2B5EF4-FFF2-40B4-BE49-F238E27FC236}">
                <a16:creationId xmlns:a16="http://schemas.microsoft.com/office/drawing/2014/main" id="{25A31F28-C419-4B41-B0B6-D9BEF09FDECF}"/>
              </a:ext>
            </a:extLst>
          </p:cNvPr>
          <p:cNvSpPr>
            <a:spLocks noGrp="1"/>
          </p:cNvSpPr>
          <p:nvPr>
            <p:ph idx="1"/>
          </p:nvPr>
        </p:nvSpPr>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33C63CA-9A21-4CF6-9D41-BE9645ECB383}"/>
              </a:ext>
            </a:extLst>
          </p:cNvPr>
          <p:cNvSpPr>
            <a:spLocks noGrp="1"/>
          </p:cNvSpPr>
          <p:nvPr>
            <p:ph type="sldNum" sz="quarter" idx="12"/>
          </p:nvPr>
        </p:nvSpPr>
        <p:spPr/>
        <p:txBody>
          <a:bodyPr/>
          <a:lstStyle/>
          <a:p>
            <a:fld id="{FD52C1F8-3BA5-F24E-8618-E52498D87186}" type="slidenum">
              <a:rPr lang="en-US" smtClean="0"/>
              <a:t>13</a:t>
            </a:fld>
            <a:endParaRPr lang="en-US" dirty="0"/>
          </a:p>
        </p:txBody>
      </p:sp>
      <p:pic>
        <p:nvPicPr>
          <p:cNvPr id="6" name="Picture 5">
            <a:extLst>
              <a:ext uri="{FF2B5EF4-FFF2-40B4-BE49-F238E27FC236}">
                <a16:creationId xmlns:a16="http://schemas.microsoft.com/office/drawing/2014/main" id="{B71A973A-5A58-415B-AE98-E773B037C8CC}"/>
              </a:ext>
            </a:extLst>
          </p:cNvPr>
          <p:cNvPicPr>
            <a:picLocks noChangeAspect="1"/>
          </p:cNvPicPr>
          <p:nvPr/>
        </p:nvPicPr>
        <p:blipFill>
          <a:blip r:embed="rId3"/>
          <a:stretch>
            <a:fillRect/>
          </a:stretch>
        </p:blipFill>
        <p:spPr>
          <a:xfrm>
            <a:off x="2271483" y="2035567"/>
            <a:ext cx="3639199" cy="3639199"/>
          </a:xfrm>
          <a:prstGeom prst="rect">
            <a:avLst/>
          </a:prstGeom>
        </p:spPr>
      </p:pic>
    </p:spTree>
    <p:extLst>
      <p:ext uri="{BB962C8B-B14F-4D97-AF65-F5344CB8AC3E}">
        <p14:creationId xmlns:p14="http://schemas.microsoft.com/office/powerpoint/2010/main" val="811107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BEEF3-6EC0-4581-A144-940C3E5FB156}"/>
              </a:ext>
            </a:extLst>
          </p:cNvPr>
          <p:cNvSpPr>
            <a:spLocks noGrp="1"/>
          </p:cNvSpPr>
          <p:nvPr>
            <p:ph type="title"/>
          </p:nvPr>
        </p:nvSpPr>
        <p:spPr/>
        <p:txBody>
          <a:bodyPr>
            <a:normAutofit fontScale="90000"/>
          </a:bodyPr>
          <a:lstStyle/>
          <a:p>
            <a:r>
              <a:rPr lang="en-US" dirty="0"/>
              <a:t>Socioeconomic Information Form</a:t>
            </a:r>
          </a:p>
        </p:txBody>
      </p:sp>
      <p:sp>
        <p:nvSpPr>
          <p:cNvPr id="4" name="Slide Number Placeholder 3">
            <a:extLst>
              <a:ext uri="{FF2B5EF4-FFF2-40B4-BE49-F238E27FC236}">
                <a16:creationId xmlns:a16="http://schemas.microsoft.com/office/drawing/2014/main" id="{B05F44AD-8092-429A-BA35-5CAD00B0947E}"/>
              </a:ext>
            </a:extLst>
          </p:cNvPr>
          <p:cNvSpPr>
            <a:spLocks noGrp="1"/>
          </p:cNvSpPr>
          <p:nvPr>
            <p:ph type="sldNum" sz="quarter" idx="12"/>
          </p:nvPr>
        </p:nvSpPr>
        <p:spPr/>
        <p:txBody>
          <a:bodyPr/>
          <a:lstStyle/>
          <a:p>
            <a:fld id="{FD52C1F8-3BA5-F24E-8618-E52498D87186}" type="slidenum">
              <a:rPr lang="en-US" smtClean="0"/>
              <a:t>14</a:t>
            </a:fld>
            <a:endParaRPr lang="en-US" dirty="0"/>
          </a:p>
        </p:txBody>
      </p:sp>
      <p:pic>
        <p:nvPicPr>
          <p:cNvPr id="8" name="Content Placeholder 7">
            <a:extLst>
              <a:ext uri="{FF2B5EF4-FFF2-40B4-BE49-F238E27FC236}">
                <a16:creationId xmlns:a16="http://schemas.microsoft.com/office/drawing/2014/main" id="{476F890C-B3F0-43F6-8B17-70434B719E9B}"/>
              </a:ext>
            </a:extLst>
          </p:cNvPr>
          <p:cNvPicPr>
            <a:picLocks noGrp="1" noChangeAspect="1"/>
          </p:cNvPicPr>
          <p:nvPr>
            <p:ph idx="1"/>
          </p:nvPr>
        </p:nvPicPr>
        <p:blipFill>
          <a:blip r:embed="rId3"/>
          <a:stretch>
            <a:fillRect/>
          </a:stretch>
        </p:blipFill>
        <p:spPr>
          <a:xfrm>
            <a:off x="2080500" y="1557059"/>
            <a:ext cx="4342245" cy="4659869"/>
          </a:xfrm>
          <a:prstGeom prst="rect">
            <a:avLst/>
          </a:prstGeom>
        </p:spPr>
      </p:pic>
      <p:pic>
        <p:nvPicPr>
          <p:cNvPr id="5" name="Picture 4">
            <a:extLst>
              <a:ext uri="{FF2B5EF4-FFF2-40B4-BE49-F238E27FC236}">
                <a16:creationId xmlns:a16="http://schemas.microsoft.com/office/drawing/2014/main" id="{8ED5ECCB-C676-4D10-9FCF-24C59CDC90AE}"/>
              </a:ext>
            </a:extLst>
          </p:cNvPr>
          <p:cNvPicPr>
            <a:picLocks noChangeAspect="1"/>
          </p:cNvPicPr>
          <p:nvPr/>
        </p:nvPicPr>
        <p:blipFill>
          <a:blip r:embed="rId4"/>
          <a:stretch>
            <a:fillRect/>
          </a:stretch>
        </p:blipFill>
        <p:spPr>
          <a:xfrm>
            <a:off x="6553200" y="1417638"/>
            <a:ext cx="2143125" cy="2143125"/>
          </a:xfrm>
          <a:prstGeom prst="rect">
            <a:avLst/>
          </a:prstGeom>
        </p:spPr>
      </p:pic>
    </p:spTree>
    <p:extLst>
      <p:ext uri="{BB962C8B-B14F-4D97-AF65-F5344CB8AC3E}">
        <p14:creationId xmlns:p14="http://schemas.microsoft.com/office/powerpoint/2010/main" val="2867580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4818D-1D62-4951-93C5-2EBAB8526357}"/>
              </a:ext>
            </a:extLst>
          </p:cNvPr>
          <p:cNvSpPr>
            <a:spLocks noGrp="1"/>
          </p:cNvSpPr>
          <p:nvPr>
            <p:ph type="title"/>
          </p:nvPr>
        </p:nvSpPr>
        <p:spPr/>
        <p:txBody>
          <a:bodyPr>
            <a:normAutofit fontScale="90000"/>
          </a:bodyPr>
          <a:lstStyle/>
          <a:p>
            <a:r>
              <a:rPr lang="en-US" b="1" dirty="0"/>
              <a:t>Socioeconomic Information Form</a:t>
            </a:r>
            <a:endParaRPr lang="en-US" dirty="0"/>
          </a:p>
        </p:txBody>
      </p:sp>
      <p:sp>
        <p:nvSpPr>
          <p:cNvPr id="3" name="Content Placeholder 2">
            <a:extLst>
              <a:ext uri="{FF2B5EF4-FFF2-40B4-BE49-F238E27FC236}">
                <a16:creationId xmlns:a16="http://schemas.microsoft.com/office/drawing/2014/main" id="{4ABB83E9-3D72-41FD-9452-0E624D249609}"/>
              </a:ext>
            </a:extLst>
          </p:cNvPr>
          <p:cNvSpPr>
            <a:spLocks noGrp="1"/>
          </p:cNvSpPr>
          <p:nvPr>
            <p:ph idx="1"/>
          </p:nvPr>
        </p:nvSpPr>
        <p:spPr/>
        <p:txBody>
          <a:bodyPr>
            <a:normAutofit fontScale="47500" lnSpcReduction="20000"/>
          </a:bodyPr>
          <a:lstStyle/>
          <a:p>
            <a:r>
              <a:rPr lang="en-US" b="1" dirty="0">
                <a:solidFill>
                  <a:srgbClr val="C00000"/>
                </a:solidFill>
              </a:rPr>
              <a:t>How does the Socioeconomic Information Form impact funding on Title I campuses?</a:t>
            </a:r>
            <a:endParaRPr lang="en-US" dirty="0">
              <a:solidFill>
                <a:srgbClr val="C00000"/>
              </a:solidFill>
            </a:endParaRPr>
          </a:p>
          <a:p>
            <a:pPr lvl="1"/>
            <a:r>
              <a:rPr lang="en-US" dirty="0"/>
              <a:t>It is very important to complete the Socioeconomic Information Form in order for the school to receive Title I, Part A and State Compensatory Education funding. </a:t>
            </a:r>
          </a:p>
          <a:p>
            <a:pPr lvl="1"/>
            <a:r>
              <a:rPr lang="en-US" dirty="0"/>
              <a:t>This funding directly impacts instructional programs and other services. Title I, Part A and State Compensatory Education funding is utilized for: </a:t>
            </a:r>
          </a:p>
          <a:p>
            <a:pPr lvl="1"/>
            <a:r>
              <a:rPr lang="en-US" dirty="0"/>
              <a:t>personnel </a:t>
            </a:r>
          </a:p>
          <a:p>
            <a:pPr lvl="1"/>
            <a:r>
              <a:rPr lang="en-US" dirty="0"/>
              <a:t>tutoring services</a:t>
            </a:r>
          </a:p>
          <a:p>
            <a:pPr lvl="1"/>
            <a:r>
              <a:rPr lang="en-US" dirty="0"/>
              <a:t>technology </a:t>
            </a:r>
          </a:p>
          <a:p>
            <a:pPr lvl="1"/>
            <a:r>
              <a:rPr lang="en-US" dirty="0"/>
              <a:t>professional development for teachers</a:t>
            </a:r>
          </a:p>
          <a:p>
            <a:pPr lvl="1"/>
            <a:r>
              <a:rPr lang="en-US" dirty="0"/>
              <a:t>after school programs</a:t>
            </a:r>
          </a:p>
          <a:p>
            <a:pPr lvl="1"/>
            <a:r>
              <a:rPr lang="en-US" dirty="0"/>
              <a:t>waived fees for in-state college applications</a:t>
            </a:r>
          </a:p>
          <a:p>
            <a:pPr marL="457200" lvl="1" indent="0">
              <a:buNone/>
            </a:pPr>
            <a:endParaRPr lang="en-US" dirty="0"/>
          </a:p>
          <a:p>
            <a:r>
              <a:rPr lang="en-US" dirty="0"/>
              <a:t>Information provided by the Socioeconomic Information Form also affects accountability systems, including Domain II </a:t>
            </a:r>
            <a:br>
              <a:rPr lang="en-US" dirty="0"/>
            </a:br>
            <a:r>
              <a:rPr lang="en-US" dirty="0"/>
              <a:t>(Domain II campuses are compared to other campuses with the same percentage of economically disadvantaged students).</a:t>
            </a:r>
          </a:p>
          <a:p>
            <a:r>
              <a:rPr lang="en-US" dirty="0"/>
              <a:t>Any information provided on this form will be used for HISD purposes ONLY.</a:t>
            </a:r>
          </a:p>
          <a:p>
            <a:r>
              <a:rPr lang="en-US" dirty="0"/>
              <a:t>Parents are strongly encouraged to complete and submit the Socioeconomic Information Form.</a:t>
            </a:r>
          </a:p>
          <a:p>
            <a:endParaRPr lang="en-US" dirty="0"/>
          </a:p>
        </p:txBody>
      </p:sp>
      <p:sp>
        <p:nvSpPr>
          <p:cNvPr id="4" name="Slide Number Placeholder 3">
            <a:extLst>
              <a:ext uri="{FF2B5EF4-FFF2-40B4-BE49-F238E27FC236}">
                <a16:creationId xmlns:a16="http://schemas.microsoft.com/office/drawing/2014/main" id="{4CBD21C2-E0B1-4A88-A3C4-C90733F3C72D}"/>
              </a:ext>
            </a:extLst>
          </p:cNvPr>
          <p:cNvSpPr>
            <a:spLocks noGrp="1"/>
          </p:cNvSpPr>
          <p:nvPr>
            <p:ph type="sldNum" sz="quarter" idx="12"/>
          </p:nvPr>
        </p:nvSpPr>
        <p:spPr/>
        <p:txBody>
          <a:bodyPr/>
          <a:lstStyle/>
          <a:p>
            <a:fld id="{FD52C1F8-3BA5-F24E-8618-E52498D87186}" type="slidenum">
              <a:rPr lang="en-US" smtClean="0"/>
              <a:t>15</a:t>
            </a:fld>
            <a:endParaRPr lang="en-US" dirty="0"/>
          </a:p>
        </p:txBody>
      </p:sp>
      <p:pic>
        <p:nvPicPr>
          <p:cNvPr id="6" name="Picture 5">
            <a:extLst>
              <a:ext uri="{FF2B5EF4-FFF2-40B4-BE49-F238E27FC236}">
                <a16:creationId xmlns:a16="http://schemas.microsoft.com/office/drawing/2014/main" id="{1C1DD39A-A5C2-467B-A3FC-CE20E900C242}"/>
              </a:ext>
            </a:extLst>
          </p:cNvPr>
          <p:cNvPicPr>
            <a:picLocks noChangeAspect="1"/>
          </p:cNvPicPr>
          <p:nvPr/>
        </p:nvPicPr>
        <p:blipFill>
          <a:blip r:embed="rId3"/>
          <a:stretch>
            <a:fillRect/>
          </a:stretch>
        </p:blipFill>
        <p:spPr>
          <a:xfrm>
            <a:off x="5944590" y="2849542"/>
            <a:ext cx="1633957" cy="1273715"/>
          </a:xfrm>
          <a:prstGeom prst="rect">
            <a:avLst/>
          </a:prstGeom>
        </p:spPr>
      </p:pic>
    </p:spTree>
    <p:extLst>
      <p:ext uri="{BB962C8B-B14F-4D97-AF65-F5344CB8AC3E}">
        <p14:creationId xmlns:p14="http://schemas.microsoft.com/office/powerpoint/2010/main" val="3079437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(Insert Your School Name Here)</a:t>
            </a:r>
          </a:p>
        </p:txBody>
      </p:sp>
      <p:sp>
        <p:nvSpPr>
          <p:cNvPr id="4" name="Slide Number Placeholder 3"/>
          <p:cNvSpPr>
            <a:spLocks noGrp="1"/>
          </p:cNvSpPr>
          <p:nvPr>
            <p:ph type="sldNum" sz="quarter" idx="12"/>
          </p:nvPr>
        </p:nvSpPr>
        <p:spPr/>
        <p:txBody>
          <a:bodyPr/>
          <a:lstStyle/>
          <a:p>
            <a:fld id="{FD52C1F8-3BA5-F24E-8618-E52498D87186}" type="slidenum">
              <a:rPr lang="en-US" smtClean="0"/>
              <a:t>16</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n-US" dirty="0"/>
              <a:t>At </a:t>
            </a:r>
            <a:r>
              <a:rPr lang="en-US" b="1" dirty="0"/>
              <a:t>(Insert Your School Name Here) </a:t>
            </a:r>
            <a:r>
              <a:rPr lang="en-US" dirty="0"/>
              <a:t>we are committed to using our Title I funds to impact student learning and achievement to the maximum!</a:t>
            </a:r>
          </a:p>
        </p:txBody>
      </p:sp>
    </p:spTree>
    <p:extLst>
      <p:ext uri="{BB962C8B-B14F-4D97-AF65-F5344CB8AC3E}">
        <p14:creationId xmlns:p14="http://schemas.microsoft.com/office/powerpoint/2010/main" val="3761453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D52C1F8-3BA5-F24E-8618-E52498D87186}" type="slidenum">
              <a:rPr lang="en-US" smtClean="0"/>
              <a:t>17</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pPr marL="0" indent="0" algn="ctr">
              <a:buNone/>
            </a:pPr>
            <a:r>
              <a:rPr lang="en-US" dirty="0"/>
              <a:t>The External Funding Department (Title I) is </a:t>
            </a:r>
            <a:r>
              <a:rPr lang="en-US" sz="3600" dirty="0">
                <a:solidFill>
                  <a:srgbClr val="FFC000"/>
                </a:solidFill>
              </a:rPr>
              <a:t>fundamentally focused </a:t>
            </a:r>
            <a:r>
              <a:rPr lang="en-US" dirty="0"/>
              <a:t>to providing quality support to all Title I campuses and central office staff to ensure that </a:t>
            </a:r>
            <a:r>
              <a:rPr lang="en-US" sz="3600" dirty="0">
                <a:solidFill>
                  <a:srgbClr val="FFC000"/>
                </a:solidFill>
              </a:rPr>
              <a:t>all students achieve academic success.</a:t>
            </a:r>
          </a:p>
          <a:p>
            <a:pPr marL="0" indent="0" algn="ctr">
              <a:buNone/>
            </a:pPr>
            <a:endParaRPr lang="en-US" sz="3600" dirty="0">
              <a:solidFill>
                <a:srgbClr val="FFC000"/>
              </a:solidFill>
            </a:endParaRPr>
          </a:p>
          <a:p>
            <a:pPr marL="0" indent="0">
              <a:buNone/>
            </a:pPr>
            <a:r>
              <a:rPr lang="en-US" sz="2200" dirty="0">
                <a:solidFill>
                  <a:schemeClr val="tx1"/>
                </a:solidFill>
              </a:rPr>
              <a:t>Pamela Evans, Director</a:t>
            </a:r>
          </a:p>
          <a:p>
            <a:pPr marL="0" indent="0">
              <a:buNone/>
            </a:pPr>
            <a:r>
              <a:rPr lang="en-US" sz="2000" dirty="0">
                <a:solidFill>
                  <a:schemeClr val="tx1"/>
                </a:solidFill>
              </a:rPr>
              <a:t>External Funding Department (Titles I, II &amp; IV)</a:t>
            </a:r>
          </a:p>
        </p:txBody>
      </p:sp>
      <p:sp>
        <p:nvSpPr>
          <p:cNvPr id="6" name="Title 4"/>
          <p:cNvSpPr>
            <a:spLocks noGrp="1"/>
          </p:cNvSpPr>
          <p:nvPr>
            <p:ph type="title"/>
          </p:nvPr>
        </p:nvSpPr>
        <p:spPr>
          <a:xfrm>
            <a:off x="457200" y="274638"/>
            <a:ext cx="8229600" cy="1143000"/>
          </a:xfrm>
        </p:spPr>
        <p:txBody>
          <a:bodyPr>
            <a:normAutofit/>
          </a:bodyPr>
          <a:lstStyle/>
          <a:p>
            <a:r>
              <a:rPr lang="en-US" dirty="0"/>
              <a:t>Remember that…</a:t>
            </a:r>
          </a:p>
        </p:txBody>
      </p:sp>
    </p:spTree>
    <p:extLst>
      <p:ext uri="{BB962C8B-B14F-4D97-AF65-F5344CB8AC3E}">
        <p14:creationId xmlns:p14="http://schemas.microsoft.com/office/powerpoint/2010/main" val="320219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sz="half" idx="1"/>
          </p:nvPr>
        </p:nvSpPr>
        <p:spPr>
          <a:xfrm>
            <a:off x="457200" y="1600200"/>
            <a:ext cx="8229600" cy="4525963"/>
          </a:xfrm>
        </p:spPr>
        <p:txBody>
          <a:bodyPr/>
          <a:lstStyle/>
          <a:p>
            <a:pPr marL="0" indent="0" algn="ctr">
              <a:buNone/>
            </a:pPr>
            <a:r>
              <a:rPr lang="en-US" dirty="0"/>
              <a:t>(Insert Your School Name Here)</a:t>
            </a:r>
          </a:p>
          <a:p>
            <a:pPr marL="0" indent="0" algn="ctr">
              <a:buNone/>
            </a:pPr>
            <a:endParaRPr lang="en-US" dirty="0"/>
          </a:p>
          <a:p>
            <a:pPr marL="0" indent="0" algn="ctr">
              <a:buNone/>
            </a:pPr>
            <a:r>
              <a:rPr lang="en-US" b="1" dirty="0"/>
              <a:t>Name of Title I Campus Contact, </a:t>
            </a:r>
            <a:r>
              <a:rPr lang="en-US" dirty="0"/>
              <a:t>Title I Contact</a:t>
            </a:r>
          </a:p>
          <a:p>
            <a:pPr marL="0" indent="0" algn="ctr">
              <a:buNone/>
            </a:pPr>
            <a:r>
              <a:rPr lang="en-US" dirty="0"/>
              <a:t>Email Address</a:t>
            </a:r>
          </a:p>
          <a:p>
            <a:pPr marL="0" indent="0" algn="ctr">
              <a:buNone/>
            </a:pPr>
            <a:r>
              <a:rPr lang="en-US" dirty="0"/>
              <a:t>Phone Number</a:t>
            </a:r>
          </a:p>
        </p:txBody>
      </p:sp>
      <p:sp>
        <p:nvSpPr>
          <p:cNvPr id="5" name="Slide Number Placeholder 4"/>
          <p:cNvSpPr>
            <a:spLocks noGrp="1"/>
          </p:cNvSpPr>
          <p:nvPr>
            <p:ph type="sldNum" sz="quarter" idx="12"/>
          </p:nvPr>
        </p:nvSpPr>
        <p:spPr/>
        <p:txBody>
          <a:bodyPr/>
          <a:lstStyle/>
          <a:p>
            <a:fld id="{FD52C1F8-3BA5-F24E-8618-E52498D87186}" type="slidenum">
              <a:rPr lang="en-US" smtClean="0"/>
              <a:t>18</a:t>
            </a:fld>
            <a:endParaRPr lang="en-US" dirty="0"/>
          </a:p>
        </p:txBody>
      </p:sp>
    </p:spTree>
    <p:extLst>
      <p:ext uri="{BB962C8B-B14F-4D97-AF65-F5344CB8AC3E}">
        <p14:creationId xmlns:p14="http://schemas.microsoft.com/office/powerpoint/2010/main" val="568663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7200" y="883001"/>
            <a:ext cx="7772400" cy="3390235"/>
          </a:xfrm>
        </p:spPr>
        <p:txBody>
          <a:bodyPr anchor="ctr"/>
          <a:lstStyle/>
          <a:p>
            <a:pPr algn="ctr"/>
            <a:r>
              <a:rPr lang="en-US" dirty="0"/>
              <a:t>Thank you</a:t>
            </a:r>
          </a:p>
        </p:txBody>
      </p:sp>
      <p:sp>
        <p:nvSpPr>
          <p:cNvPr id="7" name="Text Placeholder 20"/>
          <p:cNvSpPr txBox="1">
            <a:spLocks/>
          </p:cNvSpPr>
          <p:nvPr/>
        </p:nvSpPr>
        <p:spPr>
          <a:xfrm>
            <a:off x="457200" y="45354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i="1" dirty="0">
                <a:solidFill>
                  <a:srgbClr val="FFFFFF"/>
                </a:solidFill>
              </a:rPr>
              <a:t>Date: 00/00/2018</a:t>
            </a:r>
          </a:p>
          <a:p>
            <a:r>
              <a:rPr lang="en-US" sz="1800" i="1" dirty="0">
                <a:solidFill>
                  <a:srgbClr val="FFFFFF"/>
                </a:solidFill>
              </a:rPr>
              <a:t>Presenter:</a:t>
            </a:r>
            <a:br>
              <a:rPr lang="en-US" sz="1800" i="1" dirty="0">
                <a:solidFill>
                  <a:srgbClr val="FFFFFF"/>
                </a:solidFill>
              </a:rPr>
            </a:br>
            <a:r>
              <a:rPr lang="en-US" sz="1800" i="1" dirty="0">
                <a:solidFill>
                  <a:srgbClr val="FFFFFF"/>
                </a:solidFill>
              </a:rPr>
              <a:t>First and last name</a:t>
            </a:r>
          </a:p>
          <a:p>
            <a:r>
              <a:rPr lang="en-US" sz="1800" i="1" dirty="0">
                <a:solidFill>
                  <a:srgbClr val="FFFFFF"/>
                </a:solidFill>
              </a:rPr>
              <a:t>Title</a:t>
            </a:r>
          </a:p>
        </p:txBody>
      </p:sp>
    </p:spTree>
    <p:extLst>
      <p:ext uri="{BB962C8B-B14F-4D97-AF65-F5344CB8AC3E}">
        <p14:creationId xmlns:p14="http://schemas.microsoft.com/office/powerpoint/2010/main" val="421640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Part A Program-Definition</a:t>
            </a:r>
          </a:p>
        </p:txBody>
      </p:sp>
      <p:sp>
        <p:nvSpPr>
          <p:cNvPr id="3" name="Content Placeholder 2"/>
          <p:cNvSpPr>
            <a:spLocks noGrp="1"/>
          </p:cNvSpPr>
          <p:nvPr>
            <p:ph idx="1"/>
          </p:nvPr>
        </p:nvSpPr>
        <p:spPr/>
        <p:txBody>
          <a:bodyPr>
            <a:normAutofit fontScale="77500" lnSpcReduction="20000"/>
          </a:bodyPr>
          <a:lstStyle/>
          <a:p>
            <a:pPr marL="0" indent="0">
              <a:buNone/>
            </a:pPr>
            <a:endParaRPr lang="en-US" dirty="0"/>
          </a:p>
          <a:p>
            <a:pPr marL="0" indent="0">
              <a:buNone/>
            </a:pPr>
            <a:r>
              <a:rPr lang="en-US" b="1" u="sng" dirty="0"/>
              <a:t>Definition</a:t>
            </a:r>
          </a:p>
          <a:p>
            <a:pPr marL="0" indent="0">
              <a:buNone/>
            </a:pPr>
            <a:endParaRPr lang="en-US" b="1" u="sng" dirty="0"/>
          </a:p>
          <a:p>
            <a:pPr marL="0" indent="0">
              <a:buNone/>
            </a:pPr>
            <a:r>
              <a:rPr lang="en-US" dirty="0"/>
              <a:t>Title I, Part A is a formula grant program that provides financial assistance to local educational agencies (LEAs) and schools with high numbers or high percentages of children from low-income families .  Formula grant programs are noncompetitive awards based on a predetermined formula . Title I is the largest program supporting elementary and </a:t>
            </a:r>
          </a:p>
          <a:p>
            <a:pPr marL="0" indent="0">
              <a:buNone/>
            </a:pPr>
            <a:r>
              <a:rPr lang="en-US" dirty="0"/>
              <a:t>secondary education in the Every Student Succeeds Act (ESSA) . </a:t>
            </a:r>
          </a:p>
        </p:txBody>
      </p:sp>
      <p:sp>
        <p:nvSpPr>
          <p:cNvPr id="4" name="Slide Number Placeholder 3"/>
          <p:cNvSpPr>
            <a:spLocks noGrp="1"/>
          </p:cNvSpPr>
          <p:nvPr>
            <p:ph type="sldNum" sz="quarter" idx="12"/>
          </p:nvPr>
        </p:nvSpPr>
        <p:spPr/>
        <p:txBody>
          <a:bodyPr/>
          <a:lstStyle/>
          <a:p>
            <a:fld id="{FD52C1F8-3BA5-F24E-8618-E52498D87186}" type="slidenum">
              <a:rPr lang="en-US" smtClean="0"/>
              <a:t>2</a:t>
            </a:fld>
            <a:endParaRPr lang="en-US" dirty="0"/>
          </a:p>
        </p:txBody>
      </p:sp>
    </p:spTree>
    <p:extLst>
      <p:ext uri="{BB962C8B-B14F-4D97-AF65-F5344CB8AC3E}">
        <p14:creationId xmlns:p14="http://schemas.microsoft.com/office/powerpoint/2010/main" val="2713784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Part A Program- Purpose</a:t>
            </a:r>
          </a:p>
        </p:txBody>
      </p:sp>
      <p:sp>
        <p:nvSpPr>
          <p:cNvPr id="3" name="Content Placeholder 2"/>
          <p:cNvSpPr>
            <a:spLocks noGrp="1"/>
          </p:cNvSpPr>
          <p:nvPr>
            <p:ph idx="1"/>
          </p:nvPr>
        </p:nvSpPr>
        <p:spPr/>
        <p:txBody>
          <a:bodyPr>
            <a:normAutofit fontScale="92500" lnSpcReduction="20000"/>
          </a:bodyPr>
          <a:lstStyle/>
          <a:p>
            <a:pPr marL="0" indent="0">
              <a:buNone/>
            </a:pPr>
            <a:r>
              <a:rPr lang="en-US" b="1" u="sng" dirty="0"/>
              <a:t>Purpose</a:t>
            </a:r>
          </a:p>
          <a:p>
            <a:pPr marL="0" indent="0">
              <a:buNone/>
            </a:pPr>
            <a:endParaRPr lang="en-US" b="1" u="sng" dirty="0"/>
          </a:p>
          <a:p>
            <a:pPr marL="0" indent="0">
              <a:buNone/>
            </a:pPr>
            <a:r>
              <a:rPr lang="en-US" dirty="0"/>
              <a:t>The Title I, Part A program is intended to help ensure that all children meet challenging state academic standards, </a:t>
            </a:r>
          </a:p>
          <a:p>
            <a:pPr marL="0" indent="0">
              <a:buNone/>
            </a:pPr>
            <a:r>
              <a:rPr lang="en-US" dirty="0"/>
              <a:t>regardless of economic status . Title I is the government’s attempt to provide all children with the opportunity to </a:t>
            </a:r>
          </a:p>
          <a:p>
            <a:pPr marL="0" indent="0">
              <a:buNone/>
            </a:pPr>
            <a:r>
              <a:rPr lang="en-US" dirty="0"/>
              <a:t>receive a fair, equitable and high-quality education, and to close the achievement gap . </a:t>
            </a:r>
          </a:p>
        </p:txBody>
      </p:sp>
      <p:sp>
        <p:nvSpPr>
          <p:cNvPr id="4" name="Slide Number Placeholder 3"/>
          <p:cNvSpPr>
            <a:spLocks noGrp="1"/>
          </p:cNvSpPr>
          <p:nvPr>
            <p:ph type="sldNum" sz="quarter" idx="12"/>
          </p:nvPr>
        </p:nvSpPr>
        <p:spPr/>
        <p:txBody>
          <a:bodyPr/>
          <a:lstStyle/>
          <a:p>
            <a:fld id="{FD52C1F8-3BA5-F24E-8618-E52498D87186}" type="slidenum">
              <a:rPr lang="en-US" smtClean="0"/>
              <a:t>3</a:t>
            </a:fld>
            <a:endParaRPr lang="en-US" dirty="0"/>
          </a:p>
        </p:txBody>
      </p:sp>
    </p:spTree>
    <p:extLst>
      <p:ext uri="{BB962C8B-B14F-4D97-AF65-F5344CB8AC3E}">
        <p14:creationId xmlns:p14="http://schemas.microsoft.com/office/powerpoint/2010/main" val="343111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How Schools Qualify</a:t>
            </a:r>
          </a:p>
        </p:txBody>
      </p:sp>
      <p:sp>
        <p:nvSpPr>
          <p:cNvPr id="3" name="Content Placeholder 2"/>
          <p:cNvSpPr>
            <a:spLocks noGrp="1"/>
          </p:cNvSpPr>
          <p:nvPr>
            <p:ph idx="1"/>
          </p:nvPr>
        </p:nvSpPr>
        <p:spPr/>
        <p:txBody>
          <a:bodyPr>
            <a:normAutofit lnSpcReduction="10000"/>
          </a:bodyPr>
          <a:lstStyle/>
          <a:p>
            <a:r>
              <a:rPr lang="en-US" dirty="0"/>
              <a:t>Campuses with a low-income </a:t>
            </a:r>
            <a:r>
              <a:rPr lang="en-US" dirty="0">
                <a:solidFill>
                  <a:srgbClr val="FF0000"/>
                </a:solidFill>
              </a:rPr>
              <a:t>enrolled </a:t>
            </a:r>
            <a:r>
              <a:rPr lang="en-US" dirty="0"/>
              <a:t>percentage of 40%-100% are considered “school-wide” campuses.</a:t>
            </a:r>
          </a:p>
          <a:p>
            <a:r>
              <a:rPr lang="en-US" dirty="0"/>
              <a:t>Campuses with a low-income </a:t>
            </a:r>
            <a:r>
              <a:rPr lang="en-US" dirty="0">
                <a:solidFill>
                  <a:srgbClr val="FF0000"/>
                </a:solidFill>
              </a:rPr>
              <a:t>enrolled </a:t>
            </a:r>
            <a:r>
              <a:rPr lang="en-US" dirty="0"/>
              <a:t>percentage of 35-39% are considered a “targeted assistance” campus.</a:t>
            </a:r>
          </a:p>
          <a:p>
            <a:r>
              <a:rPr lang="en-US" dirty="0"/>
              <a:t>Campuses with a low-income </a:t>
            </a:r>
            <a:r>
              <a:rPr lang="en-US" dirty="0">
                <a:solidFill>
                  <a:srgbClr val="FF0000"/>
                </a:solidFill>
              </a:rPr>
              <a:t>enrolled </a:t>
            </a:r>
            <a:r>
              <a:rPr lang="en-US" dirty="0"/>
              <a:t>percentage below 35% are not eligible for Title I funds.</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4</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I Annual Meeting</a:t>
            </a:r>
          </a:p>
        </p:txBody>
      </p:sp>
      <p:sp>
        <p:nvSpPr>
          <p:cNvPr id="3" name="Content Placeholder 2"/>
          <p:cNvSpPr>
            <a:spLocks noGrp="1"/>
          </p:cNvSpPr>
          <p:nvPr>
            <p:ph idx="1"/>
          </p:nvPr>
        </p:nvSpPr>
        <p:spPr/>
        <p:txBody>
          <a:bodyPr>
            <a:normAutofit fontScale="92500" lnSpcReduction="10000"/>
          </a:bodyPr>
          <a:lstStyle/>
          <a:p>
            <a:pPr>
              <a:lnSpc>
                <a:spcPct val="80000"/>
              </a:lnSpc>
              <a:buNone/>
            </a:pPr>
            <a:r>
              <a:rPr lang="en-US" dirty="0"/>
              <a:t>These “supplemental” federal funds are used to:</a:t>
            </a:r>
          </a:p>
          <a:p>
            <a:pPr>
              <a:lnSpc>
                <a:spcPct val="80000"/>
              </a:lnSpc>
            </a:pPr>
            <a:r>
              <a:rPr lang="en-US" dirty="0"/>
              <a:t>Accelerate instruction for struggling students,</a:t>
            </a:r>
          </a:p>
          <a:p>
            <a:pPr>
              <a:lnSpc>
                <a:spcPct val="80000"/>
              </a:lnSpc>
            </a:pPr>
            <a:r>
              <a:rPr lang="en-US" dirty="0"/>
              <a:t>Provide professional-development for teachers, paraprofessionals, and administrators</a:t>
            </a:r>
          </a:p>
          <a:p>
            <a:pPr>
              <a:lnSpc>
                <a:spcPct val="80000"/>
              </a:lnSpc>
            </a:pPr>
            <a:r>
              <a:rPr lang="en-US" dirty="0"/>
              <a:t>Hire </a:t>
            </a:r>
            <a:r>
              <a:rPr lang="en-US" dirty="0">
                <a:solidFill>
                  <a:schemeClr val="tx1"/>
                </a:solidFill>
              </a:rPr>
              <a:t>certified</a:t>
            </a:r>
            <a:r>
              <a:rPr lang="en-US" dirty="0"/>
              <a:t> personnel,</a:t>
            </a:r>
          </a:p>
          <a:p>
            <a:pPr>
              <a:lnSpc>
                <a:spcPct val="80000"/>
              </a:lnSpc>
            </a:pPr>
            <a:r>
              <a:rPr lang="en-US" dirty="0"/>
              <a:t>Provide additional resources – technology, personnel, materials, instructional programs, software, and</a:t>
            </a:r>
          </a:p>
          <a:p>
            <a:pPr>
              <a:lnSpc>
                <a:spcPct val="80000"/>
              </a:lnSpc>
            </a:pPr>
            <a:r>
              <a:rPr lang="en-US" dirty="0"/>
              <a:t>Encourage parent and family involvement.</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5</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Supplemental Dollars?</a:t>
            </a:r>
          </a:p>
        </p:txBody>
      </p:sp>
      <p:sp>
        <p:nvSpPr>
          <p:cNvPr id="3" name="Content Placeholder 2"/>
          <p:cNvSpPr>
            <a:spLocks noGrp="1"/>
          </p:cNvSpPr>
          <p:nvPr>
            <p:ph idx="1"/>
          </p:nvPr>
        </p:nvSpPr>
        <p:spPr/>
        <p:txBody>
          <a:bodyPr/>
          <a:lstStyle/>
          <a:p>
            <a:pPr>
              <a:buNone/>
            </a:pPr>
            <a:r>
              <a:rPr lang="en-US" dirty="0">
                <a:latin typeface="Albertus Medium" pitchFamily="34" charset="0"/>
              </a:rPr>
              <a:t>This means that Title I, Part A funds cannot be used to provide services that are </a:t>
            </a:r>
            <a:r>
              <a:rPr lang="en-US" u="sng" dirty="0">
                <a:latin typeface="Albertus Medium" pitchFamily="34" charset="0"/>
              </a:rPr>
              <a:t>required</a:t>
            </a:r>
            <a:r>
              <a:rPr lang="en-US" dirty="0">
                <a:latin typeface="Albertus Medium" pitchFamily="34" charset="0"/>
              </a:rPr>
              <a:t> by:</a:t>
            </a:r>
          </a:p>
          <a:p>
            <a:pPr lvl="1"/>
            <a:r>
              <a:rPr lang="en-US" dirty="0">
                <a:latin typeface="Albertus Medium" pitchFamily="34" charset="0"/>
              </a:rPr>
              <a:t>State Law</a:t>
            </a:r>
          </a:p>
          <a:p>
            <a:pPr lvl="1"/>
            <a:r>
              <a:rPr lang="en-US" dirty="0">
                <a:latin typeface="Albertus Medium" pitchFamily="34" charset="0"/>
              </a:rPr>
              <a:t>State Board of Education Rule</a:t>
            </a:r>
          </a:p>
          <a:p>
            <a:pPr lvl="1"/>
            <a:r>
              <a:rPr lang="en-US" dirty="0">
                <a:latin typeface="Albertus Medium" pitchFamily="34" charset="0"/>
              </a:rPr>
              <a:t>Local Policy</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6</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 Your School Name Here)</a:t>
            </a:r>
          </a:p>
        </p:txBody>
      </p:sp>
      <p:sp>
        <p:nvSpPr>
          <p:cNvPr id="3" name="Content Placeholder 2"/>
          <p:cNvSpPr>
            <a:spLocks noGrp="1"/>
          </p:cNvSpPr>
          <p:nvPr>
            <p:ph idx="1"/>
          </p:nvPr>
        </p:nvSpPr>
        <p:spPr>
          <a:ln>
            <a:solidFill>
              <a:schemeClr val="bg1"/>
            </a:solidFill>
          </a:ln>
        </p:spPr>
        <p:txBody>
          <a:bodyPr/>
          <a:lstStyle/>
          <a:p>
            <a:r>
              <a:rPr lang="en-US" dirty="0"/>
              <a:t>At </a:t>
            </a:r>
            <a:r>
              <a:rPr lang="en-US" b="1" dirty="0"/>
              <a:t>(Insert Your School Name Here) </a:t>
            </a:r>
            <a:r>
              <a:rPr lang="en-US" dirty="0"/>
              <a:t>we spend our Title I dollars on:</a:t>
            </a:r>
          </a:p>
          <a:p>
            <a:pPr marL="457200" lvl="1" indent="0">
              <a:buNone/>
            </a:pPr>
            <a:r>
              <a:rPr lang="en-US" dirty="0"/>
              <a:t>1…</a:t>
            </a:r>
          </a:p>
          <a:p>
            <a:pPr marL="457200" lvl="1" indent="0">
              <a:buNone/>
            </a:pPr>
            <a:r>
              <a:rPr lang="en-US" dirty="0"/>
              <a:t>2…</a:t>
            </a:r>
          </a:p>
          <a:p>
            <a:pPr marL="457200" lvl="1" indent="0">
              <a:buNone/>
            </a:pPr>
            <a:r>
              <a:rPr lang="en-US" dirty="0"/>
              <a:t>3…</a:t>
            </a:r>
          </a:p>
        </p:txBody>
      </p:sp>
      <p:sp>
        <p:nvSpPr>
          <p:cNvPr id="4" name="Slide Number Placeholder 3"/>
          <p:cNvSpPr>
            <a:spLocks noGrp="1"/>
          </p:cNvSpPr>
          <p:nvPr>
            <p:ph type="sldNum" sz="quarter" idx="12"/>
          </p:nvPr>
        </p:nvSpPr>
        <p:spPr/>
        <p:txBody>
          <a:bodyPr/>
          <a:lstStyle/>
          <a:p>
            <a:fld id="{FD52C1F8-3BA5-F24E-8618-E52498D87186}" type="slidenum">
              <a:rPr lang="en-US" smtClean="0"/>
              <a:t>7</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Parent and Family Engagement</a:t>
            </a:r>
          </a:p>
        </p:txBody>
      </p:sp>
      <p:sp>
        <p:nvSpPr>
          <p:cNvPr id="6" name="Content Placeholder 5"/>
          <p:cNvSpPr>
            <a:spLocks noGrp="1"/>
          </p:cNvSpPr>
          <p:nvPr>
            <p:ph sz="half" idx="1"/>
          </p:nvPr>
        </p:nvSpPr>
        <p:spPr>
          <a:xfrm>
            <a:off x="457200" y="1600200"/>
            <a:ext cx="8229600" cy="4525963"/>
          </a:xfrm>
        </p:spPr>
        <p:txBody>
          <a:bodyPr>
            <a:noAutofit/>
          </a:bodyPr>
          <a:lstStyle/>
          <a:p>
            <a:pPr marL="0" indent="0">
              <a:lnSpc>
                <a:spcPct val="90000"/>
              </a:lnSpc>
              <a:buNone/>
            </a:pPr>
            <a:r>
              <a:rPr lang="en-US" sz="2400" dirty="0"/>
              <a:t>Research has </a:t>
            </a:r>
            <a:r>
              <a:rPr lang="en-US" sz="2400" b="1" dirty="0"/>
              <a:t>proven</a:t>
            </a:r>
            <a:r>
              <a:rPr lang="en-US" sz="2400" b="1" i="1" dirty="0"/>
              <a:t> </a:t>
            </a:r>
            <a:r>
              <a:rPr lang="en-US" sz="2400" dirty="0"/>
              <a:t>that students whose parents are involved in their child’s education have greater success in school. </a:t>
            </a:r>
          </a:p>
          <a:p>
            <a:pPr marL="0" indent="0">
              <a:lnSpc>
                <a:spcPct val="90000"/>
              </a:lnSpc>
              <a:buNone/>
            </a:pPr>
            <a:endParaRPr lang="en-US" sz="2400" dirty="0"/>
          </a:p>
          <a:p>
            <a:pPr marL="0" indent="0">
              <a:lnSpc>
                <a:spcPct val="90000"/>
              </a:lnSpc>
              <a:buNone/>
            </a:pPr>
            <a:r>
              <a:rPr lang="en-US" sz="2400" dirty="0"/>
              <a:t>So, the Title I Grant supports activities that focus on parental and family involvement.</a:t>
            </a:r>
          </a:p>
        </p:txBody>
      </p:sp>
      <p:sp>
        <p:nvSpPr>
          <p:cNvPr id="4" name="Slide Number Placeholder 3"/>
          <p:cNvSpPr>
            <a:spLocks noGrp="1"/>
          </p:cNvSpPr>
          <p:nvPr>
            <p:ph type="sldNum" sz="quarter" idx="12"/>
          </p:nvPr>
        </p:nvSpPr>
        <p:spPr/>
        <p:txBody>
          <a:bodyPr/>
          <a:lstStyle/>
          <a:p>
            <a:fld id="{FD52C1F8-3BA5-F24E-8618-E52498D87186}" type="slidenum">
              <a:rPr lang="en-US" smtClean="0"/>
              <a:t>8</a:t>
            </a:fld>
            <a:endParaRPr lang="en-US" dirty="0"/>
          </a:p>
        </p:txBody>
      </p:sp>
    </p:spTree>
    <p:extLst>
      <p:ext uri="{BB962C8B-B14F-4D97-AF65-F5344CB8AC3E}">
        <p14:creationId xmlns:p14="http://schemas.microsoft.com/office/powerpoint/2010/main" val="55446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Parental Involvement Requirements</a:t>
            </a:r>
          </a:p>
        </p:txBody>
      </p:sp>
      <p:sp>
        <p:nvSpPr>
          <p:cNvPr id="4" name="Slide Number Placeholder 3"/>
          <p:cNvSpPr>
            <a:spLocks noGrp="1"/>
          </p:cNvSpPr>
          <p:nvPr>
            <p:ph type="sldNum" sz="quarter" idx="12"/>
          </p:nvPr>
        </p:nvSpPr>
        <p:spPr/>
        <p:txBody>
          <a:bodyPr/>
          <a:lstStyle/>
          <a:p>
            <a:fld id="{FD52C1F8-3BA5-F24E-8618-E52498D87186}" type="slidenum">
              <a:rPr lang="en-US" smtClean="0"/>
              <a:t>9</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n-US" b="1" dirty="0"/>
              <a:t>Parent Notifications </a:t>
            </a:r>
            <a:r>
              <a:rPr lang="en-US" dirty="0"/>
              <a:t>(These are regular written communications to inform parents).</a:t>
            </a:r>
          </a:p>
          <a:p>
            <a:pPr marL="0" indent="0">
              <a:buNone/>
            </a:pPr>
            <a:endParaRPr lang="en-US" sz="500" dirty="0"/>
          </a:p>
          <a:p>
            <a:r>
              <a:rPr lang="en-US" dirty="0"/>
              <a:t>Examples of parent notifications are:</a:t>
            </a:r>
          </a:p>
          <a:p>
            <a:pPr lvl="1"/>
            <a:r>
              <a:rPr lang="en-US" sz="2800" b="1" dirty="0"/>
              <a:t>School-Parent Compact </a:t>
            </a:r>
            <a:r>
              <a:rPr lang="en-US" sz="2800" dirty="0"/>
              <a:t>(These are statements of shared responsibilities).</a:t>
            </a:r>
          </a:p>
          <a:p>
            <a:pPr lvl="1"/>
            <a:r>
              <a:rPr lang="en-US" sz="2800" b="1" dirty="0"/>
              <a:t>Parent and </a:t>
            </a:r>
            <a:r>
              <a:rPr lang="en-US" sz="2800" b="1"/>
              <a:t>Family Engagement </a:t>
            </a:r>
            <a:r>
              <a:rPr lang="en-US" sz="2800" b="1" dirty="0"/>
              <a:t>Policy </a:t>
            </a:r>
            <a:r>
              <a:rPr lang="en-US" sz="2800" dirty="0"/>
              <a:t>(This is a plan to involve parents).</a:t>
            </a:r>
          </a:p>
        </p:txBody>
      </p:sp>
    </p:spTree>
    <p:extLst>
      <p:ext uri="{BB962C8B-B14F-4D97-AF65-F5344CB8AC3E}">
        <p14:creationId xmlns:p14="http://schemas.microsoft.com/office/powerpoint/2010/main" val="3388685763"/>
      </p:ext>
    </p:extLst>
  </p:cSld>
  <p:clrMapOvr>
    <a:masterClrMapping/>
  </p:clrMapOvr>
</p:sld>
</file>

<file path=ppt/theme/theme1.xml><?xml version="1.0" encoding="utf-8"?>
<a:theme xmlns:a="http://schemas.openxmlformats.org/drawingml/2006/main" name="Title I Annual Meeting PP">
  <a:themeElements>
    <a:clrScheme name="2014 HISD Color Theme">
      <a:dk1>
        <a:sysClr val="windowText" lastClr="000000"/>
      </a:dk1>
      <a:lt1>
        <a:sysClr val="window" lastClr="FFFFFF"/>
      </a:lt1>
      <a:dk2>
        <a:srgbClr val="67A2B9"/>
      </a:dk2>
      <a:lt2>
        <a:srgbClr val="F1F5F6"/>
      </a:lt2>
      <a:accent1>
        <a:srgbClr val="DCA900"/>
      </a:accent1>
      <a:accent2>
        <a:srgbClr val="B5CFDB"/>
      </a:accent2>
      <a:accent3>
        <a:srgbClr val="88B5C6"/>
      </a:accent3>
      <a:accent4>
        <a:srgbClr val="949494"/>
      </a:accent4>
      <a:accent5>
        <a:srgbClr val="58595B"/>
      </a:accent5>
      <a:accent6>
        <a:srgbClr val="EAF0F3"/>
      </a:accent6>
      <a:hlink>
        <a:srgbClr val="58595B"/>
      </a:hlink>
      <a:folHlink>
        <a:srgbClr val="D2D2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57E1C9F8884B499AE478AA232BDAF0" ma:contentTypeVersion="5" ma:contentTypeDescription="Create a new document." ma:contentTypeScope="" ma:versionID="2484fec0b817ecd0ce12d61b490cf2d6">
  <xsd:schema xmlns:xsd="http://www.w3.org/2001/XMLSchema" xmlns:xs="http://www.w3.org/2001/XMLSchema" xmlns:p="http://schemas.microsoft.com/office/2006/metadata/properties" xmlns:ns1="http://schemas.microsoft.com/sharepoint/v3" xmlns:ns2="0fde93e4-08e5-464c-b230-3b6862eac02f" xmlns:ns3="9458c53c-551f-4ce8-a99f-d4fe86c8c35b" targetNamespace="http://schemas.microsoft.com/office/2006/metadata/properties" ma:root="true" ma:fieldsID="762fbc76662b79736ea2b9a32de1fb0a" ns1:_="" ns2:_="" ns3:_="">
    <xsd:import namespace="http://schemas.microsoft.com/sharepoint/v3"/>
    <xsd:import namespace="0fde93e4-08e5-464c-b230-3b6862eac02f"/>
    <xsd:import namespace="9458c53c-551f-4ce8-a99f-d4fe86c8c35b"/>
    <xsd:element name="properties">
      <xsd:complexType>
        <xsd:sequence>
          <xsd:element name="documentManagement">
            <xsd:complexType>
              <xsd:all>
                <xsd:element ref="ns2:Document_x0020_Types_x0020_per_x0020_HISD_x0020_Records_x0020_Management"/>
                <xsd:element ref="ns2:Document_x0020_Category" minOccurs="0"/>
                <xsd:element ref="ns3:Category"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7"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8"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fde93e4-08e5-464c-b230-3b6862eac02f" elementFormDefault="qualified">
    <xsd:import namespace="http://schemas.microsoft.com/office/2006/documentManagement/types"/>
    <xsd:import namespace="http://schemas.microsoft.com/office/infopath/2007/PartnerControls"/>
    <xsd:element name="Document_x0020_Types_x0020_per_x0020_HISD_x0020_Records_x0020_Management" ma:index="2" ma:displayName="Document Types per HISD Records Management" ma:format="Dropdown" ma:internalName="Document_x0020_Types_x0020_per_x0020_HISD_x0020_Records_x0020_Management">
      <xsd:simpleType>
        <xsd:union memberTypes="dms:Text">
          <xsd:simpleType>
            <xsd:restriction base="dms:Choice">
              <xsd:enumeration value="Accounting Records"/>
              <xsd:enumeration value="Administrative Records"/>
              <xsd:enumeration value="Communication Records"/>
              <xsd:enumeration value="Computer Operations"/>
              <xsd:enumeration value="Facility, Vehicle, and Equipment Management Records"/>
              <xsd:enumeration value="Financial Records"/>
              <xsd:enumeration value="Fiscal Administration and Reporting Records"/>
              <xsd:enumeration value="General Records"/>
              <xsd:enumeration value="Information Technology Records"/>
              <xsd:enumeration value="Payroll Records"/>
              <xsd:enumeration value="Personnel and Payroll Records"/>
              <xsd:enumeration value="Personnel Records"/>
              <xsd:enumeration value="Purchasing Records"/>
              <xsd:enumeration value="Records of Automated Applications"/>
              <xsd:enumeration value="Records of Governing Bodies"/>
              <xsd:enumeration value="Support Services Records"/>
              <xsd:enumeration value="Workplace Safety Records"/>
              <xsd:enumeration value="Site Page"/>
            </xsd:restriction>
          </xsd:simpleType>
        </xsd:union>
      </xsd:simpleType>
    </xsd:element>
    <xsd:element name="Document_x0020_Category" ma:index="3" nillable="true" ma:displayName="Document Category" ma:format="Dropdown" ma:internalName="Document_x0020_Category">
      <xsd:simpleType>
        <xsd:union memberTypes="dms:Text">
          <xsd:simpleType>
            <xsd:restriction base="dms:Choice">
              <xsd:enumeration value="Form"/>
              <xsd:enumeration value="Notice"/>
              <xsd:enumeration value="Guide"/>
              <xsd:enumeration value="Training"/>
              <xsd:enumeration value="Resource"/>
              <xsd:enumeration value="Site Page"/>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9458c53c-551f-4ce8-a99f-d4fe86c8c35b" elementFormDefault="qualified">
    <xsd:import namespace="http://schemas.microsoft.com/office/2006/documentManagement/types"/>
    <xsd:import namespace="http://schemas.microsoft.com/office/infopath/2007/PartnerControls"/>
    <xsd:element name="Category" ma:index="4" nillable="true" ma:displayName="Category" ma:internalName="Catego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ategory xmlns="9458c53c-551f-4ce8-a99f-d4fe86c8c35b">Compliance Training</Category>
    <Document_x0020_Types_x0020_per_x0020_HISD_x0020_Records_x0020_Management xmlns="0fde93e4-08e5-464c-b230-3b6862eac02f">Presentations</Document_x0020_Types_x0020_per_x0020_HISD_x0020_Records_x0020_Management>
    <PublishingExpirationDate xmlns="http://schemas.microsoft.com/sharepoint/v3" xsi:nil="true"/>
    <Document_x0020_Category xmlns="0fde93e4-08e5-464c-b230-3b6862eac02f">Presentations</Document_x0020_Category>
    <PublishingStartDate xmlns="http://schemas.microsoft.com/sharepoint/v3" xsi:nil="true"/>
  </documentManagement>
</p:properties>
</file>

<file path=customXml/itemProps1.xml><?xml version="1.0" encoding="utf-8"?>
<ds:datastoreItem xmlns:ds="http://schemas.openxmlformats.org/officeDocument/2006/customXml" ds:itemID="{2C22B949-1B63-44B7-A870-9BAB9069E3D2}">
  <ds:schemaRefs>
    <ds:schemaRef ds:uri="http://schemas.microsoft.com/sharepoint/v3/contenttype/forms"/>
  </ds:schemaRefs>
</ds:datastoreItem>
</file>

<file path=customXml/itemProps2.xml><?xml version="1.0" encoding="utf-8"?>
<ds:datastoreItem xmlns:ds="http://schemas.openxmlformats.org/officeDocument/2006/customXml" ds:itemID="{81BBD1F7-CE66-4D95-B367-A1AF9D4031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fde93e4-08e5-464c-b230-3b6862eac02f"/>
    <ds:schemaRef ds:uri="9458c53c-551f-4ce8-a99f-d4fe86c8c3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6EAF6E-2ACD-483E-BA32-0A1767EB337C}">
  <ds:schemaRefs>
    <ds:schemaRef ds:uri="http://www.w3.org/XML/1998/namespace"/>
    <ds:schemaRef ds:uri="http://schemas.microsoft.com/office/2006/documentManagement/types"/>
    <ds:schemaRef ds:uri="http://schemas.microsoft.com/sharepoint/v3"/>
    <ds:schemaRef ds:uri="http://purl.org/dc/dcmitype/"/>
    <ds:schemaRef ds:uri="http://purl.org/dc/elements/1.1/"/>
    <ds:schemaRef ds:uri="http://purl.org/dc/terms/"/>
    <ds:schemaRef ds:uri="http://schemas.microsoft.com/office/infopath/2007/PartnerControls"/>
    <ds:schemaRef ds:uri="http://schemas.openxmlformats.org/package/2006/metadata/core-properties"/>
    <ds:schemaRef ds:uri="9458c53c-551f-4ce8-a99f-d4fe86c8c35b"/>
    <ds:schemaRef ds:uri="0fde93e4-08e5-464c-b230-3b6862eac02f"/>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Title I Annual Meeting PP</Template>
  <TotalTime>312</TotalTime>
  <Words>1334</Words>
  <Application>Microsoft Office PowerPoint</Application>
  <PresentationFormat>On-screen Show (4:3)</PresentationFormat>
  <Paragraphs>140</Paragraphs>
  <Slides>19</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Albertus Medium</vt:lpstr>
      <vt:lpstr>Arial</vt:lpstr>
      <vt:lpstr>Calibri</vt:lpstr>
      <vt:lpstr>Rockwell</vt:lpstr>
      <vt:lpstr>Title I Annual Meeting PP</vt:lpstr>
      <vt:lpstr>Every Student Succeeds Act (ESSA)</vt:lpstr>
      <vt:lpstr>Title I, Part A Program-Definition</vt:lpstr>
      <vt:lpstr>Title I, Part A Program- Purpose</vt:lpstr>
      <vt:lpstr>How Schools Qualify</vt:lpstr>
      <vt:lpstr>Title I Annual Meeting</vt:lpstr>
      <vt:lpstr>Supplemental Dollars?</vt:lpstr>
      <vt:lpstr>(Insert Your School Name Here)</vt:lpstr>
      <vt:lpstr>Parent and Family Engagement</vt:lpstr>
      <vt:lpstr>Parental Involvement Requirements</vt:lpstr>
      <vt:lpstr>Parental Involvement Requirements</vt:lpstr>
      <vt:lpstr>(Insert Your School Name Here)</vt:lpstr>
      <vt:lpstr>Other Requirements</vt:lpstr>
      <vt:lpstr>Socioeconomic Information Form vs Free/Reduced Lunch Form</vt:lpstr>
      <vt:lpstr>Socioeconomic Information Form</vt:lpstr>
      <vt:lpstr>Socioeconomic Information Form</vt:lpstr>
      <vt:lpstr>(Insert Your School Name Here)</vt:lpstr>
      <vt:lpstr>Remember that…</vt:lpstr>
      <vt:lpstr>Questions?</vt:lpstr>
      <vt:lpstr>Thank you</vt:lpstr>
    </vt:vector>
  </TitlesOfParts>
  <Company>HISD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 Part A Program Annual Meeting - English</dc:title>
  <dc:creator>Administrator</dc:creator>
  <cp:lastModifiedBy>Haynes, Shirlene J</cp:lastModifiedBy>
  <cp:revision>18</cp:revision>
  <cp:lastPrinted>2016-08-26T21:31:30Z</cp:lastPrinted>
  <dcterms:created xsi:type="dcterms:W3CDTF">2014-08-18T19:32:40Z</dcterms:created>
  <dcterms:modified xsi:type="dcterms:W3CDTF">2018-09-05T14:00:48Z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0x010100C957E1C9F8884B499AE478AA232BDAF0</vt:lpwstr>
  </property>
</Properties>
</file>